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oppins"/>
      <p:regular r:id="rId18"/>
      <p:bold r:id="rId19"/>
      <p:italic r:id="rId20"/>
      <p:boldItalic r:id="rId21"/>
    </p:embeddedFont>
    <p:embeddedFont>
      <p:font typeface="Montserrat Black"/>
      <p:bold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22" Type="http://schemas.openxmlformats.org/officeDocument/2006/relationships/font" Target="fonts/MontserratBlack-bold.fntdata"/><Relationship Id="rId21" Type="http://schemas.openxmlformats.org/officeDocument/2006/relationships/font" Target="fonts/Poppins-boldItalic.fntdata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oppins-bold.fntdata"/><Relationship Id="rId1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69d33d12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69d33d12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54cc810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54cc810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df5ecd9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df5ecd9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23c0b389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23c0b389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23c0b389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23c0b389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23c0b389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23c0b389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23c0b389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23c0b38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23c0b389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23c0b389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gif"/><Relationship Id="rId10" Type="http://schemas.openxmlformats.org/officeDocument/2006/relationships/hyperlink" Target="https://jwt.io/introduction" TargetMode="External"/><Relationship Id="rId9" Type="http://schemas.openxmlformats.org/officeDocument/2006/relationships/hyperlink" Target="https://www.synopsys.com/glossary/what-is-csrf.html#:~:text=Definition,has%20in%20an%20authenticated%20user" TargetMode="External"/><Relationship Id="rId5" Type="http://schemas.openxmlformats.org/officeDocument/2006/relationships/hyperlink" Target="https://www.passportjs.org/" TargetMode="External"/><Relationship Id="rId6" Type="http://schemas.openxmlformats.org/officeDocument/2006/relationships/hyperlink" Target="https://www.passportjs.org/" TargetMode="External"/><Relationship Id="rId7" Type="http://schemas.openxmlformats.org/officeDocument/2006/relationships/hyperlink" Target="https://letsencrypt.org/getting-started/" TargetMode="External"/><Relationship Id="rId8" Type="http://schemas.openxmlformats.org/officeDocument/2006/relationships/hyperlink" Target="https://www.synopsys.com/glossary/what-is-cross-site-scripting.html#:~:text=Definition,the%20user%20to%20click%20i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64775" y="1104900"/>
            <a:ext cx="6253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Security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 sz="25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https://www.passportjs.org</a:t>
            </a:r>
            <a:r>
              <a:rPr lang="en-GB" sz="1600" u="sng">
                <a:solidFill>
                  <a:schemeClr val="hlink"/>
                </a:solidFill>
                <a:hlinkClick r:id="rId6"/>
              </a:rPr>
              <a:t>/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7"/>
              </a:rPr>
              <a:t>https://letsencrypt.org/getting-started/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8"/>
              </a:rPr>
              <a:t>https://www.synopsys.com/glossary/what-is-cross-site-scripting.html#:~:text=Definition,the%20user%20to%20click%20it</a:t>
            </a:r>
            <a:r>
              <a:rPr lang="en-GB" sz="1600">
                <a:solidFill>
                  <a:schemeClr val="lt1"/>
                </a:solidFill>
              </a:rPr>
              <a:t>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9"/>
              </a:rPr>
              <a:t>https://www.synopsys.com/glossary/what-is-csrf.html#:~:text=Definition,has%20in%20an%20authenticated%20user</a:t>
            </a:r>
            <a:r>
              <a:rPr lang="en-GB" sz="1600">
                <a:solidFill>
                  <a:schemeClr val="lt1"/>
                </a:solidFill>
              </a:rPr>
              <a:t>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10"/>
              </a:rPr>
              <a:t>https://jwt.io/introduction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08600" y="1268263"/>
            <a:ext cx="40206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Security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Overview of JSON Web Tokens (JWT)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Implement JWT for Application Security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Other Security Measures for Web Resources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Introduction to Security</a:t>
            </a:r>
            <a:endParaRPr b="1" sz="29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Definition of Security in Software Development: Security in software development involves protecting applications and data from unauthorized access, breaches, and threats.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Importance of Security: Security is crucial to safeguard sensitive information, maintain user trust, and prevent financial losses.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Types of Threats: Common threats include data breaches, denial of service attacks, and unauthorized access.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Consequences of Security Breaches: Breaches can result in data leaks, financial losses, and damage to a company's reputation.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Security Best Practices</a:t>
            </a:r>
            <a:endParaRPr b="1" sz="29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Principle of Least Privilege: Limit user and system access to only what is necessary.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Regular Updates and Patch Management: Keep software and systems up-to-date to address vulnerabilities.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Data Encryption: Encrypt data both at rest and in transit to protect it from unauthorized access.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Password Policies and User Authentication: Enforce strong password policies and multi-factor authentication to enhance user security.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Overview of JSON Web Tokens (JWT)</a:t>
            </a:r>
            <a:endParaRPr b="1" sz="27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What is JWT?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JWT is a compact, self-contained mechanism for securely transmitting information between parties as a JSON object.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JWT Structure (Header, Payload, Signature):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Header: Contains the type of token and the signing algorithm.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Payload: Contains claims (e.g., user information).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Signature: Ensures the </a:t>
            </a:r>
            <a:r>
              <a:rPr lang="en-GB" sz="1600">
                <a:solidFill>
                  <a:schemeClr val="lt1"/>
                </a:solidFill>
              </a:rPr>
              <a:t>token</a:t>
            </a:r>
            <a:r>
              <a:rPr lang="en-GB" sz="1600">
                <a:solidFill>
                  <a:schemeClr val="lt1"/>
                </a:solidFill>
              </a:rPr>
              <a:t> authenticity and integrity.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Advantages of JWT for Authentication and Authorization: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Stateless: No need to store session state on the server.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Compact and self-contained.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How JWT Works</a:t>
            </a:r>
            <a:endParaRPr b="1" sz="27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JWT Generation: After user authentication, generate a JWT token.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Token Signing and Verification: Sign the token with a secret key and verify it on subsequent requests.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of JWT in Stateless Authentication: Use JWT to authenticate and authorize users without the need for server-side session management.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Other Security Measures for Web Resources</a:t>
            </a:r>
            <a:endParaRPr b="1" sz="22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Cross-Origin Resource Sharing (CORS):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CORS is a security feature that controls web resource access across different domains.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It prevents malicious websites from making unauthorized requests to your backend by specifying which domains are allowed to access your resources.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Implementing CORS headers properly helps prevent cross-site request forgery (CSRF) attacks and protects sensitive data.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Input Validation and Sanitization: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Always validate and sanitize user inputs to prevent injection attacks.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Input validation ensures that the data provided by users adheres to expected formats and ranges.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Sanitization cleans and removes potentially malicious or unsafe characters from input data.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Other Security Measures for Web Resources</a:t>
            </a:r>
            <a:endParaRPr b="1" sz="22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HTTP Security Headers: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These are HTTP response headers that provide an extra layer of security to your web applications.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Some essential HTTP security headers include:</a:t>
            </a:r>
            <a:endParaRPr sz="1600">
              <a:solidFill>
                <a:schemeClr val="lt1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Content Security Policy (CSP): Specifies which resources are allowed to be loaded, helping prevent code injection attacks like Cross-Site Scripting (XSS).</a:t>
            </a:r>
            <a:endParaRPr sz="1600">
              <a:solidFill>
                <a:schemeClr val="lt1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X-Content-Type-Options: Prevents browsers from interpreting files as something other than their declared content type, reducing the risk of certain attacks.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